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handoutMasterIdLst>
    <p:handoutMasterId r:id="rId41"/>
  </p:handoutMasterIdLst>
  <p:sldIdLst>
    <p:sldId id="256" r:id="rId3"/>
    <p:sldId id="297" r:id="rId4"/>
    <p:sldId id="298" r:id="rId5"/>
    <p:sldId id="330" r:id="rId6"/>
    <p:sldId id="331" r:id="rId7"/>
    <p:sldId id="332" r:id="rId8"/>
    <p:sldId id="333" r:id="rId9"/>
    <p:sldId id="268" r:id="rId10"/>
    <p:sldId id="272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73" r:id="rId19"/>
    <p:sldId id="274" r:id="rId20"/>
    <p:sldId id="275" r:id="rId21"/>
    <p:sldId id="276" r:id="rId22"/>
    <p:sldId id="271" r:id="rId23"/>
    <p:sldId id="269" r:id="rId24"/>
    <p:sldId id="270" r:id="rId25"/>
    <p:sldId id="299" r:id="rId26"/>
    <p:sldId id="300" r:id="rId27"/>
    <p:sldId id="301" r:id="rId28"/>
    <p:sldId id="261" r:id="rId29"/>
    <p:sldId id="263" r:id="rId30"/>
    <p:sldId id="265" r:id="rId31"/>
    <p:sldId id="266" r:id="rId32"/>
    <p:sldId id="267" r:id="rId33"/>
    <p:sldId id="302" r:id="rId34"/>
    <p:sldId id="303" r:id="rId35"/>
    <p:sldId id="304" r:id="rId36"/>
    <p:sldId id="327" r:id="rId37"/>
    <p:sldId id="328" r:id="rId38"/>
    <p:sldId id="329" r:id="rId39"/>
    <p:sldId id="258" r:id="rId40"/>
  </p:sldIdLst>
  <p:sldSz cx="12192000" cy="6858000"/>
  <p:notesSz cx="6858000" cy="9144000"/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2BE0C96-A210-4971-A3EA-ECE7A70E4B7B}">
          <p14:sldIdLst>
            <p14:sldId id="256"/>
          </p14:sldIdLst>
        </p14:section>
        <p14:section name="内容页" id="{E14E9E2A-F425-41D5-834E-E9A57CE4F43A}">
          <p14:sldIdLst>
            <p14:sldId id="297"/>
            <p14:sldId id="298"/>
            <p14:sldId id="330"/>
            <p14:sldId id="331"/>
            <p14:sldId id="332"/>
            <p14:sldId id="333"/>
            <p14:sldId id="268"/>
            <p14:sldId id="272"/>
            <p14:sldId id="277"/>
            <p14:sldId id="278"/>
            <p14:sldId id="279"/>
            <p14:sldId id="280"/>
            <p14:sldId id="281"/>
            <p14:sldId id="282"/>
            <p14:sldId id="283"/>
            <p14:sldId id="273"/>
            <p14:sldId id="274"/>
            <p14:sldId id="275"/>
            <p14:sldId id="276"/>
            <p14:sldId id="271"/>
            <p14:sldId id="269"/>
            <p14:sldId id="270"/>
            <p14:sldId id="299"/>
            <p14:sldId id="300"/>
            <p14:sldId id="301"/>
            <p14:sldId id="261"/>
            <p14:sldId id="263"/>
            <p14:sldId id="265"/>
            <p14:sldId id="266"/>
            <p14:sldId id="267"/>
            <p14:sldId id="302"/>
            <p14:sldId id="303"/>
            <p14:sldId id="304"/>
            <p14:sldId id="327"/>
            <p14:sldId id="328"/>
            <p14:sldId id="329"/>
          </p14:sldIdLst>
        </p14:section>
        <p14:section name="结束页" id="{3EC07E26-1977-41AF-B7A4-A81D8F92BFA0}">
          <p14:sldIdLst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C484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54" autoAdjust="0"/>
    <p:restoredTop sz="94717" autoAdjust="0"/>
  </p:normalViewPr>
  <p:slideViewPr>
    <p:cSldViewPr snapToGrid="0" showGuides="1">
      <p:cViewPr varScale="1">
        <p:scale>
          <a:sx n="109" d="100"/>
          <a:sy n="109" d="100"/>
        </p:scale>
        <p:origin x="762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3226" y="8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5" Type="http://schemas.openxmlformats.org/officeDocument/2006/relationships/tags" Target="tags/tag10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handoutMaster" Target="handoutMasters/handoutMaster1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82E71F-3A72-4D26-B1C2-50D1182EA0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97851-37E5-4E1F-A0ED-7AF50361FE0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AC14F-CE37-490E-97B5-2CF89981F8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E4049-3CFE-4246-B6E5-4F330CFC0B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AC14F-CE37-490E-97B5-2CF89981F8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E4049-3CFE-4246-B6E5-4F330CFC0B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AC14F-CE37-490E-97B5-2CF89981F8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E4049-3CFE-4246-B6E5-4F330CFC0B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948" y="365125"/>
            <a:ext cx="885455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AC14F-CE37-490E-97B5-2CF89981F8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E4049-3CFE-4246-B6E5-4F330CFC0B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AC14F-CE37-490E-97B5-2CF89981F8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E4049-3CFE-4246-B6E5-4F330CFC0B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AC14F-CE37-490E-97B5-2CF89981F8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E4049-3CFE-4246-B6E5-4F330CFC0B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AC14F-CE37-490E-97B5-2CF89981F8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E4049-3CFE-4246-B6E5-4F330CFC0B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AC14F-CE37-490E-97B5-2CF89981F8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E4049-3CFE-4246-B6E5-4F330CFC0B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AC14F-CE37-490E-97B5-2CF89981F8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E4049-3CFE-4246-B6E5-4F330CFC0B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AC14F-CE37-490E-97B5-2CF89981F8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E4049-3CFE-4246-B6E5-4F330CFC0B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AC14F-CE37-490E-97B5-2CF89981F8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E4049-3CFE-4246-B6E5-4F330CFC0B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AC14F-CE37-490E-97B5-2CF89981F8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E4049-3CFE-4246-B6E5-4F330CFC0BA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hyperlink" Target="https://www.luogu.com.cn/problem/P4198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uoj.ac/problem/515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tags" Target="../tags/tag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tags" Target="../tags/tag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tags" Target="../tags/tag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360043" y="4548996"/>
            <a:ext cx="28257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NFLS </a:t>
            </a:r>
            <a:r>
              <a:rPr lang="zh-CN" altLang="en-US" sz="3600" b="1" dirty="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命题组</a:t>
            </a:r>
            <a:endParaRPr lang="zh-CN" altLang="en-US" sz="3600" b="1" dirty="0">
              <a:solidFill>
                <a:schemeClr val="bg1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333333"/>
                </a:solidFill>
                <a:ea typeface="HarmonyOS Sans SC" panose="00000500000000000000" pitchFamily="2" charset="-122"/>
              </a:rPr>
              <a:t>G-Cyperation</a:t>
            </a:r>
            <a:endParaRPr lang="zh-CN" altLang="en-US" b="1" dirty="0">
              <a:solidFill>
                <a:srgbClr val="333333"/>
              </a:solidFill>
              <a:ea typeface="HarmonyOS Sans SC" panose="00000500000000000000" pitchFamily="2" charset="-122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63331" y="2007349"/>
            <a:ext cx="10465338" cy="1752690"/>
          </a:xfrm>
        </p:spPr>
      </p:pic>
      <p:pic>
        <p:nvPicPr>
          <p:cNvPr id="7" name="图片 6" descr="文本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" y="0"/>
            <a:ext cx="12184758" cy="68620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333333"/>
                </a:solidFill>
                <a:ea typeface="HarmonyOS Sans SC" panose="00000500000000000000" pitchFamily="2" charset="-122"/>
              </a:rPr>
              <a:t>G-Cyperation</a:t>
            </a:r>
            <a:endParaRPr lang="zh-CN" altLang="en-US" b="1" dirty="0">
              <a:solidFill>
                <a:srgbClr val="333333"/>
              </a:solidFill>
              <a:ea typeface="HarmonyOS Sans SC" panose="00000500000000000000" pitchFamily="2" charset="-122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63331" y="2007349"/>
            <a:ext cx="10465338" cy="1752690"/>
          </a:xfrm>
        </p:spPr>
      </p:pic>
      <p:pic>
        <p:nvPicPr>
          <p:cNvPr id="9" name="图片 8" descr="文本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" y="11875"/>
            <a:ext cx="1217751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333333"/>
                </a:solidFill>
                <a:ea typeface="HarmonyOS Sans SC" panose="00000500000000000000" pitchFamily="2" charset="-122"/>
              </a:rPr>
              <a:t>G-Cyperation</a:t>
            </a:r>
            <a:endParaRPr lang="zh-CN" altLang="en-US" b="1" dirty="0">
              <a:solidFill>
                <a:srgbClr val="333333"/>
              </a:solidFill>
              <a:ea typeface="HarmonyOS Sans SC" panose="00000500000000000000" pitchFamily="2" charset="-122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63331" y="2007349"/>
            <a:ext cx="10465338" cy="1752690"/>
          </a:xfrm>
        </p:spPr>
      </p:pic>
      <p:pic>
        <p:nvPicPr>
          <p:cNvPr id="4" name="图片 3" descr="文本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" y="-1"/>
            <a:ext cx="12184757" cy="686207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333333"/>
                </a:solidFill>
                <a:ea typeface="HarmonyOS Sans SC" panose="00000500000000000000" pitchFamily="2" charset="-122"/>
              </a:rPr>
              <a:t>G-Cyperation</a:t>
            </a:r>
            <a:endParaRPr lang="zh-CN" altLang="en-US" b="1" dirty="0">
              <a:solidFill>
                <a:srgbClr val="333333"/>
              </a:solidFill>
              <a:ea typeface="HarmonyOS Sans SC" panose="00000500000000000000" pitchFamily="2" charset="-122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63331" y="2007349"/>
            <a:ext cx="10465338" cy="1752690"/>
          </a:xfrm>
        </p:spPr>
      </p:pic>
      <p:pic>
        <p:nvPicPr>
          <p:cNvPr id="7" name="图片 6" descr="文本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" y="-1"/>
            <a:ext cx="12184757" cy="686207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333333"/>
                </a:solidFill>
                <a:ea typeface="HarmonyOS Sans SC" panose="00000500000000000000" pitchFamily="2" charset="-122"/>
              </a:rPr>
              <a:t>G-Cyperation</a:t>
            </a:r>
            <a:endParaRPr lang="zh-CN" altLang="en-US" b="1" dirty="0">
              <a:solidFill>
                <a:srgbClr val="333333"/>
              </a:solidFill>
              <a:ea typeface="HarmonyOS Sans SC" panose="00000500000000000000" pitchFamily="2" charset="-122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63331" y="2007349"/>
            <a:ext cx="10465338" cy="1752690"/>
          </a:xfrm>
        </p:spPr>
      </p:pic>
      <p:pic>
        <p:nvPicPr>
          <p:cNvPr id="4" name="图片 3" descr="文本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" y="-1"/>
            <a:ext cx="12184757" cy="686207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333333"/>
                </a:solidFill>
                <a:ea typeface="HarmonyOS Sans SC" panose="00000500000000000000" pitchFamily="2" charset="-122"/>
              </a:rPr>
              <a:t>G-Cyperation</a:t>
            </a:r>
            <a:endParaRPr lang="zh-CN" altLang="en-US" b="1" dirty="0">
              <a:solidFill>
                <a:srgbClr val="333333"/>
              </a:solidFill>
              <a:ea typeface="HarmonyOS Sans SC" panose="00000500000000000000" pitchFamily="2" charset="-122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63331" y="2007349"/>
            <a:ext cx="10465338" cy="1752690"/>
          </a:xfrm>
        </p:spPr>
      </p:pic>
      <p:pic>
        <p:nvPicPr>
          <p:cNvPr id="4" name="图片 3" descr="文本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" y="-1"/>
            <a:ext cx="12184757" cy="686207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333333"/>
                </a:solidFill>
                <a:ea typeface="HarmonyOS Sans SC" panose="00000500000000000000" pitchFamily="2" charset="-122"/>
              </a:rPr>
              <a:t>G-Cyperation</a:t>
            </a:r>
            <a:endParaRPr lang="zh-CN" altLang="en-US" b="1" dirty="0">
              <a:solidFill>
                <a:srgbClr val="333333"/>
              </a:solidFill>
              <a:ea typeface="HarmonyOS Sans SC" panose="00000500000000000000" pitchFamily="2" charset="-122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63331" y="2007349"/>
            <a:ext cx="10465338" cy="1752690"/>
          </a:xfrm>
        </p:spPr>
      </p:pic>
      <p:pic>
        <p:nvPicPr>
          <p:cNvPr id="4" name="图片 3" descr="文本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751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333333"/>
                </a:solidFill>
                <a:ea typeface="HarmonyOS Sans SC" panose="00000500000000000000" pitchFamily="2" charset="-122"/>
              </a:rPr>
              <a:t>E - Star wars</a:t>
            </a:r>
            <a:endParaRPr lang="zh-CN" altLang="en-US" b="1" dirty="0">
              <a:solidFill>
                <a:srgbClr val="333333"/>
              </a:solidFill>
              <a:ea typeface="HarmonyOS Sans SC" panose="00000500000000000000" pitchFamily="2" charset="-122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55356"/>
            <a:ext cx="10515600" cy="1091875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333333"/>
                </a:solidFill>
                <a:ea typeface="HarmonyOS Sans SC" panose="00000500000000000000" pitchFamily="2" charset="-122"/>
              </a:rPr>
              <a:t>E - Star wars</a:t>
            </a:r>
            <a:endParaRPr lang="zh-CN" altLang="en-US" b="1" dirty="0">
              <a:solidFill>
                <a:srgbClr val="333333"/>
              </a:solidFill>
              <a:ea typeface="HarmonyOS Sans SC" panose="00000500000000000000" pitchFamily="2" charset="-122"/>
            </a:endParaRPr>
          </a:p>
        </p:txBody>
      </p:sp>
      <p:pic>
        <p:nvPicPr>
          <p:cNvPr id="7" name="内容占位符 6" descr="图形用户界面, 文本&#10;&#10;描述已自动生成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04" y="1825625"/>
            <a:ext cx="10177592" cy="4351338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333333"/>
                </a:solidFill>
                <a:ea typeface="HarmonyOS Sans SC" panose="00000500000000000000" pitchFamily="2" charset="-122"/>
              </a:rPr>
              <a:t>F - Counting sequences</a:t>
            </a:r>
            <a:endParaRPr lang="zh-CN" altLang="en-US" b="1" dirty="0">
              <a:solidFill>
                <a:srgbClr val="333333"/>
              </a:solidFill>
              <a:ea typeface="HarmonyOS Sans SC" panose="00000500000000000000" pitchFamily="2" charset="-122"/>
            </a:endParaRPr>
          </a:p>
        </p:txBody>
      </p:sp>
      <p:pic>
        <p:nvPicPr>
          <p:cNvPr id="11" name="内容占位符 10" descr="文本, 信件&#10;&#10;描述已自动生成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514" y="1825625"/>
            <a:ext cx="7184971" cy="4351338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333333"/>
                </a:solidFill>
                <a:ea typeface="HarmonyOS Sans SC" panose="00000500000000000000" pitchFamily="2" charset="-122"/>
              </a:rPr>
              <a:t>A - Random Addition</a:t>
            </a:r>
            <a:endParaRPr lang="en-US" altLang="zh-CN" b="1" dirty="0">
              <a:solidFill>
                <a:srgbClr val="333333"/>
              </a:solidFill>
              <a:ea typeface="HarmonyOS Sans SC" panose="00000500000000000000" pitchFamily="2" charset="-122"/>
            </a:endParaRPr>
          </a:p>
        </p:txBody>
      </p:sp>
      <p:pic>
        <p:nvPicPr>
          <p:cNvPr id="4" name="内容占位符 3" descr="stat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47570" y="2481580"/>
            <a:ext cx="7896225" cy="30384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333333"/>
                </a:solidFill>
                <a:ea typeface="HarmonyOS Sans SC" panose="00000500000000000000" pitchFamily="2" charset="-122"/>
              </a:rPr>
              <a:t>F - Counting sequences</a:t>
            </a:r>
            <a:endParaRPr lang="zh-CN" altLang="en-US" b="1" dirty="0">
              <a:solidFill>
                <a:srgbClr val="333333"/>
              </a:solidFill>
              <a:ea typeface="HarmonyOS Sans SC" panose="00000500000000000000" pitchFamily="2" charset="-122"/>
            </a:endParaRP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53833"/>
            <a:ext cx="10515600" cy="3694922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333333"/>
                </a:solidFill>
                <a:ea typeface="HarmonyOS Sans SC" panose="00000500000000000000" pitchFamily="2" charset="-122"/>
              </a:rPr>
              <a:t>G - Cyperation</a:t>
            </a:r>
            <a:endParaRPr lang="zh-CN" altLang="en-US" b="1" dirty="0">
              <a:solidFill>
                <a:srgbClr val="333333"/>
              </a:solidFill>
              <a:ea typeface="HarmonyOS Sans SC" panose="00000500000000000000" pitchFamily="2" charset="-122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63331" y="2007349"/>
            <a:ext cx="10465338" cy="1752690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333333"/>
                </a:solidFill>
                <a:ea typeface="HarmonyOS Sans SC" panose="00000500000000000000" pitchFamily="2" charset="-122"/>
              </a:rPr>
              <a:t>G - Cyperation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75270"/>
            <a:ext cx="10515600" cy="3378287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333333"/>
                </a:solidFill>
                <a:ea typeface="HarmonyOS Sans SC" panose="00000500000000000000" pitchFamily="2" charset="-122"/>
              </a:rPr>
              <a:t>G - </a:t>
            </a:r>
            <a:r>
              <a:rPr lang="en-US" altLang="zh-CN" b="1" dirty="0" err="1">
                <a:solidFill>
                  <a:srgbClr val="333333"/>
                </a:solidFill>
                <a:ea typeface="HarmonyOS Sans SC" panose="00000500000000000000" pitchFamily="2" charset="-122"/>
              </a:rPr>
              <a:t>Cyperation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155674"/>
            <a:ext cx="10515600" cy="2546651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333333"/>
                </a:solidFill>
                <a:ea typeface="HarmonyOS Sans SC" panose="00000500000000000000" pitchFamily="2" charset="-122"/>
              </a:rPr>
              <a:t>H - Mountain View</a:t>
            </a:r>
            <a:endParaRPr lang="zh-CN" alt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>
                <a:solidFill>
                  <a:srgbClr val="01C484"/>
                </a:solidFill>
              </a:rPr>
              <a:t>题意</a:t>
            </a:r>
            <a:endParaRPr lang="en-US" altLang="zh-CN" sz="2400" dirty="0">
              <a:solidFill>
                <a:srgbClr val="01C484"/>
              </a:solidFill>
            </a:endParaRPr>
          </a:p>
          <a:p>
            <a:r>
              <a:rPr lang="zh-CN" altLang="en-US" sz="2400" dirty="0"/>
              <a:t>对于一段折线，定义它的</a:t>
            </a:r>
            <a:r>
              <a:rPr lang="zh-CN" altLang="en-US" sz="2400" b="1" dirty="0"/>
              <a:t>蓄水面积</a:t>
            </a:r>
            <a:r>
              <a:rPr lang="zh-CN" altLang="en-US" sz="2400" dirty="0"/>
              <a:t>为所有前缀 </a:t>
            </a:r>
            <a:r>
              <a:rPr lang="en-US" altLang="zh-CN" sz="2400" dirty="0"/>
              <a:t>max </a:t>
            </a:r>
            <a:r>
              <a:rPr lang="zh-CN" altLang="en-US" sz="2400" dirty="0"/>
              <a:t>向右作水平射线与折线（或紧靠折线右端的竖直线）围成的面积之和。</a:t>
            </a:r>
            <a:endParaRPr lang="zh-CN" altLang="en-US" sz="2400" dirty="0"/>
          </a:p>
          <a:p>
            <a:r>
              <a:rPr lang="zh-CN" altLang="en-US" sz="2400" dirty="0"/>
              <a:t>单点修改，区间查蓄水面积。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333333"/>
                </a:solidFill>
                <a:ea typeface="HarmonyOS Sans SC" panose="00000500000000000000" pitchFamily="2" charset="-122"/>
              </a:rPr>
              <a:t>H - Mountain View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sz="2400" dirty="0">
                    <a:solidFill>
                      <a:srgbClr val="01C484"/>
                    </a:solidFill>
                  </a:rPr>
                  <a:t>解答</a:t>
                </a:r>
                <a:endParaRPr lang="en-US" altLang="zh-CN" sz="2400" dirty="0">
                  <a:solidFill>
                    <a:srgbClr val="01C484"/>
                  </a:solidFill>
                </a:endParaRPr>
              </a:p>
              <a:p>
                <a:r>
                  <a:rPr lang="zh-CN" altLang="en-US" sz="2400" dirty="0"/>
                  <a:t>注意到问题不弱于 ⌈单点修改，区间查前缀 </a:t>
                </a:r>
                <a:r>
                  <a:rPr lang="en-US" altLang="zh-CN" sz="2400" dirty="0"/>
                  <a:t>max </a:t>
                </a:r>
                <a:r>
                  <a:rPr lang="zh-CN" altLang="en-US" sz="2400" dirty="0"/>
                  <a:t>数目⌋，考虑</a:t>
                </a:r>
                <a:r>
                  <a:rPr lang="zh-CN" altLang="en-US" sz="2400" dirty="0">
                    <a:hlinkClick r:id="rId1"/>
                  </a:rPr>
                  <a:t>楼房重建</a:t>
                </a:r>
                <a:r>
                  <a:rPr lang="zh-CN" altLang="en-US" sz="2400" dirty="0"/>
                  <a:t>的做法。</a:t>
                </a:r>
                <a:endParaRPr lang="en-US" altLang="zh-CN" sz="2400" dirty="0"/>
              </a:p>
              <a:p>
                <a:r>
                  <a:rPr lang="zh-CN" altLang="en-US" sz="2400" dirty="0"/>
                  <a:t>对横坐标建线段树，结点维护纵坐标的最大值和该区间蓄水面积。</a:t>
                </a:r>
                <a:endParaRPr lang="en-US" altLang="zh-CN" sz="2400" dirty="0"/>
              </a:p>
              <a:p>
                <a:r>
                  <a:rPr lang="en-US" altLang="zh-CN" sz="2400" dirty="0"/>
                  <a:t>Pushup </a:t>
                </a:r>
                <a:r>
                  <a:rPr lang="zh-CN" altLang="en-US" sz="2400" dirty="0"/>
                  <a:t>相当于解决这样的子问题：给出折线左侧水面高度查询蓄水量。</a:t>
                </a:r>
                <a:endParaRPr lang="en-US" altLang="zh-CN" sz="2400" dirty="0"/>
              </a:p>
              <a:p>
                <a:r>
                  <a:rPr lang="zh-CN" altLang="en-US" sz="2400" dirty="0"/>
                  <a:t>这一子问题同样可以在线段树上查询，只需讨论左侧水面高度和</a:t>
                </a:r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 smtClean="0"/>
                  <a:t>[l</a:t>
                </a:r>
                <a:r>
                  <a:rPr lang="en-US" altLang="zh-CN" sz="2400" dirty="0"/>
                  <a:t>, mid] </a:t>
                </a:r>
                <a:r>
                  <a:rPr lang="zh-CN" altLang="en-US" sz="2400" dirty="0"/>
                  <a:t>间纵坐标最大值的大小关系即可。</a:t>
                </a:r>
                <a:endParaRPr lang="en-US" altLang="zh-CN" sz="2400" dirty="0"/>
              </a:p>
              <a:p>
                <a:r>
                  <a:rPr lang="zh-CN" altLang="en-US" sz="2400" dirty="0"/>
                  <a:t>递归边界是一个简单的相似三角形求面积。</a:t>
                </a:r>
                <a:endParaRPr lang="en-US" altLang="zh-CN" sz="2400" dirty="0"/>
              </a:p>
              <a:p>
                <a:r>
                  <a:rPr lang="zh-CN" altLang="en-US" sz="2400" dirty="0"/>
                  <a:t>复杂度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zh-CN" altLang="en-US" sz="2400" dirty="0"/>
                  <a:t>（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2400" dirty="0"/>
                  <a:t> 同阶）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solidFill>
                  <a:srgbClr val="01C484"/>
                </a:solidFill>
              </a:rPr>
              <a:t>Bonus</a:t>
            </a:r>
            <a:endParaRPr lang="en-US" altLang="zh-CN" sz="2400" dirty="0">
              <a:solidFill>
                <a:srgbClr val="01C484"/>
              </a:solidFill>
            </a:endParaRPr>
          </a:p>
          <a:p>
            <a:r>
              <a:rPr lang="en-US" altLang="zh-CN" sz="2400" dirty="0"/>
              <a:t>tester </a:t>
            </a:r>
            <a:r>
              <a:rPr lang="zh-CN" altLang="en-US" sz="2400" dirty="0"/>
              <a:t>给出了一个复杂度更优的解法。</a:t>
            </a:r>
            <a:endParaRPr lang="en-US" altLang="zh-CN" sz="2400" dirty="0"/>
          </a:p>
          <a:p>
            <a:r>
              <a:rPr lang="zh-CN" altLang="en-US" sz="2400" dirty="0"/>
              <a:t>类似</a:t>
            </a:r>
            <a:r>
              <a:rPr lang="en-US" altLang="zh-CN" sz="2400" b="0" i="0" u="sng" dirty="0">
                <a:solidFill>
                  <a:srgbClr val="2A6496"/>
                </a:solidFill>
                <a:effectLst/>
                <a:latin typeface="Times New Roman" panose="02020603050405020304" charset="0"/>
                <a:hlinkClick r:id="rId1"/>
              </a:rPr>
              <a:t>【UR #19】</a:t>
            </a:r>
            <a:r>
              <a:rPr lang="zh-CN" altLang="en-US" sz="2400" b="0" i="0" u="sng" dirty="0">
                <a:solidFill>
                  <a:srgbClr val="2A6496"/>
                </a:solidFill>
                <a:effectLst/>
                <a:latin typeface="Times New Roman" panose="02020603050405020304" charset="0"/>
                <a:hlinkClick r:id="rId1"/>
              </a:rPr>
              <a:t>前进四</a:t>
            </a:r>
            <a:r>
              <a:rPr lang="zh-CN" altLang="en-US" sz="2400" dirty="0"/>
              <a:t> 的 </a:t>
            </a:r>
            <a:r>
              <a:rPr lang="en-US" altLang="zh-CN" sz="2400" dirty="0"/>
              <a:t>trick</a:t>
            </a:r>
            <a:r>
              <a:rPr lang="zh-CN" altLang="en-US" sz="2400" dirty="0"/>
              <a:t>：本题并未强制在线，且只有单点修改，可以对时间轴建支持区间最值操作的线段树，扫描横坐标做到单 </a:t>
            </a:r>
            <a:r>
              <a:rPr lang="en-US" altLang="zh-CN" sz="2400" dirty="0"/>
              <a:t>log.</a:t>
            </a:r>
            <a:endParaRPr lang="en-US" altLang="zh-CN" sz="2400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0694" y="365126"/>
            <a:ext cx="8880863" cy="871616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333333"/>
                </a:solidFill>
                <a:ea typeface="HarmonyOS Sans SC" panose="00000500000000000000" pitchFamily="2" charset="-122"/>
              </a:rPr>
              <a:t>I - We love strings</a:t>
            </a:r>
            <a:endParaRPr lang="zh-CN" altLang="en-US" b="1" dirty="0">
              <a:solidFill>
                <a:srgbClr val="333333"/>
              </a:solidFill>
              <a:ea typeface="HarmonyOS Sans SC" panose="00000500000000000000" pitchFamily="2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17160" y="2699656"/>
            <a:ext cx="10707183" cy="153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0694" y="365126"/>
            <a:ext cx="8880863" cy="871616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333333"/>
                </a:solidFill>
                <a:ea typeface="HarmonyOS Sans SC" panose="00000500000000000000" pitchFamily="2" charset="-122"/>
              </a:rPr>
              <a:t>I - We love strings</a:t>
            </a:r>
            <a:endParaRPr lang="zh-CN" altLang="en-US" b="1" dirty="0">
              <a:solidFill>
                <a:srgbClr val="333333"/>
              </a:solidFill>
              <a:ea typeface="HarmonyOS Sans SC" panose="00000500000000000000" pitchFamily="2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151403" y="2278743"/>
            <a:ext cx="9994890" cy="2909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0694" y="365126"/>
            <a:ext cx="8880863" cy="871616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333333"/>
                </a:solidFill>
                <a:ea typeface="HarmonyOS Sans SC" panose="00000500000000000000" pitchFamily="2" charset="-122"/>
              </a:rPr>
              <a:t>J - Is it a tree</a:t>
            </a:r>
            <a:endParaRPr lang="zh-CN" altLang="en-US" b="1" dirty="0">
              <a:solidFill>
                <a:srgbClr val="333333"/>
              </a:solidFill>
              <a:ea typeface="HarmonyOS Sans SC" panose="00000500000000000000" pitchFamily="2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41830" y="2085313"/>
            <a:ext cx="10856686" cy="296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333333"/>
                </a:solidFill>
                <a:ea typeface="HarmonyOS Sans SC" panose="00000500000000000000" pitchFamily="2" charset="-122"/>
                <a:sym typeface="+mn-ea"/>
              </a:rPr>
              <a:t>A - Random Addition</a:t>
            </a:r>
            <a:endParaRPr lang="zh-CN" altLang="en-US"/>
          </a:p>
        </p:txBody>
      </p:sp>
      <p:pic>
        <p:nvPicPr>
          <p:cNvPr id="4" name="内容占位符 3" descr="sol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99285"/>
            <a:ext cx="10515600" cy="4203700"/>
          </a:xfrm>
          <a:prstGeom prst="rect">
            <a:avLst/>
          </a:prstGeom>
        </p:spPr>
      </p:pic>
      <p:pic>
        <p:nvPicPr>
          <p:cNvPr id="3" name="图片 2" descr="1111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426970" y="2896870"/>
            <a:ext cx="130810" cy="25019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0694" y="365126"/>
            <a:ext cx="8880863" cy="871616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333333"/>
                </a:solidFill>
                <a:ea typeface="HarmonyOS Sans SC" panose="00000500000000000000" pitchFamily="2" charset="-122"/>
              </a:rPr>
              <a:t>J - Is it a tree</a:t>
            </a:r>
            <a:endParaRPr lang="zh-CN" altLang="en-US" b="1" dirty="0">
              <a:solidFill>
                <a:srgbClr val="333333"/>
              </a:solidFill>
              <a:ea typeface="HarmonyOS Sans SC" panose="00000500000000000000" pitchFamily="2" charset="-122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07560" y="2200955"/>
            <a:ext cx="11167252" cy="2095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0694" y="365126"/>
            <a:ext cx="8880863" cy="871616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333333"/>
                </a:solidFill>
                <a:ea typeface="HarmonyOS Sans SC" panose="00000500000000000000" pitchFamily="2" charset="-122"/>
              </a:rPr>
              <a:t>J - Is it a tree</a:t>
            </a:r>
            <a:endParaRPr lang="zh-CN" altLang="en-US" b="1" dirty="0">
              <a:solidFill>
                <a:srgbClr val="333333"/>
              </a:solidFill>
              <a:ea typeface="HarmonyOS Sans SC" panose="00000500000000000000" pitchFamily="2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339140" y="1465943"/>
            <a:ext cx="9660249" cy="4310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333333"/>
                </a:solidFill>
                <a:ea typeface="HarmonyOS Sans SC" panose="00000500000000000000" pitchFamily="2" charset="-122"/>
              </a:rPr>
              <a:t>K - Set</a:t>
            </a:r>
            <a:endParaRPr lang="zh-CN" altLang="en-US" b="1" dirty="0">
              <a:solidFill>
                <a:srgbClr val="333333"/>
              </a:solidFill>
              <a:ea typeface="HarmonyOS Sans SC" panose="00000500000000000000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2435" y="2577612"/>
            <a:ext cx="4981575" cy="15621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rgbClr val="333333"/>
                </a:solidFill>
                <a:ea typeface="HarmonyOS Sans SC" panose="00000500000000000000" pitchFamily="2" charset="-122"/>
              </a:rPr>
              <a:t>K - Set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7098" y="2268049"/>
            <a:ext cx="6572250" cy="286702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 smtClean="0">
                <a:solidFill>
                  <a:srgbClr val="333333"/>
                </a:solidFill>
                <a:ea typeface="HarmonyOS Sans SC" panose="00000500000000000000" pitchFamily="2" charset="-122"/>
              </a:rPr>
              <a:t>L - </a:t>
            </a:r>
            <a:r>
              <a:rPr lang="en-US" altLang="zh-CN" sz="3600" b="1" dirty="0" err="1" smtClean="0">
                <a:solidFill>
                  <a:srgbClr val="333333"/>
                </a:solidFill>
                <a:ea typeface="HarmonyOS Sans SC" panose="00000500000000000000" pitchFamily="2" charset="-122"/>
              </a:rPr>
              <a:t>Misaka</a:t>
            </a:r>
            <a:r>
              <a:rPr lang="en-US" altLang="zh-CN" sz="3600" b="1" dirty="0" smtClean="0">
                <a:solidFill>
                  <a:srgbClr val="333333"/>
                </a:solidFill>
                <a:ea typeface="HarmonyOS Sans SC" panose="00000500000000000000" pitchFamily="2" charset="-122"/>
              </a:rPr>
              <a:t> </a:t>
            </a:r>
            <a:r>
              <a:rPr lang="en-US" altLang="zh-CN" sz="3600" b="1" dirty="0" err="1" smtClean="0">
                <a:solidFill>
                  <a:srgbClr val="333333"/>
                </a:solidFill>
                <a:ea typeface="HarmonyOS Sans SC" panose="00000500000000000000" pitchFamily="2" charset="-122"/>
              </a:rPr>
              <a:t>Mikoto’s</a:t>
            </a:r>
            <a:r>
              <a:rPr lang="en-US" altLang="zh-CN" sz="3600" b="1" dirty="0" smtClean="0">
                <a:solidFill>
                  <a:srgbClr val="333333"/>
                </a:solidFill>
                <a:ea typeface="HarmonyOS Sans SC" panose="00000500000000000000" pitchFamily="2" charset="-122"/>
              </a:rPr>
              <a:t> dynamic KMP problem</a:t>
            </a:r>
            <a:endParaRPr lang="zh-CN" altLang="en-US" sz="3600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47265" y="1691005"/>
            <a:ext cx="6951345" cy="336169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 smtClean="0">
                <a:solidFill>
                  <a:srgbClr val="333333"/>
                </a:solidFill>
                <a:ea typeface="HarmonyOS Sans SC" panose="00000500000000000000" pitchFamily="2" charset="-122"/>
              </a:rPr>
              <a:t>L - </a:t>
            </a:r>
            <a:r>
              <a:rPr lang="en-US" altLang="zh-CN" sz="3600" b="1" dirty="0" err="1" smtClean="0">
                <a:solidFill>
                  <a:srgbClr val="333333"/>
                </a:solidFill>
                <a:ea typeface="HarmonyOS Sans SC" panose="00000500000000000000" pitchFamily="2" charset="-122"/>
              </a:rPr>
              <a:t>Misaka</a:t>
            </a:r>
            <a:r>
              <a:rPr lang="en-US" altLang="zh-CN" sz="3600" b="1" dirty="0" smtClean="0">
                <a:solidFill>
                  <a:srgbClr val="333333"/>
                </a:solidFill>
                <a:ea typeface="HarmonyOS Sans SC" panose="00000500000000000000" pitchFamily="2" charset="-122"/>
              </a:rPr>
              <a:t> </a:t>
            </a:r>
            <a:r>
              <a:rPr lang="en-US" altLang="zh-CN" sz="3600" b="1" dirty="0" err="1" smtClean="0">
                <a:solidFill>
                  <a:srgbClr val="333333"/>
                </a:solidFill>
                <a:ea typeface="HarmonyOS Sans SC" panose="00000500000000000000" pitchFamily="2" charset="-122"/>
              </a:rPr>
              <a:t>Mikoto’s</a:t>
            </a:r>
            <a:r>
              <a:rPr lang="en-US" altLang="zh-CN" sz="3600" b="1" dirty="0" smtClean="0">
                <a:solidFill>
                  <a:srgbClr val="333333"/>
                </a:solidFill>
                <a:ea typeface="HarmonyOS Sans SC" panose="00000500000000000000" pitchFamily="2" charset="-122"/>
              </a:rPr>
              <a:t> dynamic KMP problem</a:t>
            </a:r>
            <a:endParaRPr lang="zh-CN" altLang="en-US" sz="36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948" y="2235811"/>
            <a:ext cx="7924800" cy="149542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 smtClean="0">
                <a:solidFill>
                  <a:srgbClr val="333333"/>
                </a:solidFill>
                <a:ea typeface="HarmonyOS Sans SC" panose="00000500000000000000" pitchFamily="2" charset="-122"/>
              </a:rPr>
              <a:t>M - </a:t>
            </a:r>
            <a:r>
              <a:rPr lang="en-US" altLang="zh-CN" sz="3600" b="1" smtClean="0">
                <a:solidFill>
                  <a:srgbClr val="333333"/>
                </a:solidFill>
                <a:ea typeface="HarmonyOS Sans SC" panose="00000500000000000000" pitchFamily="2" charset="-122"/>
              </a:rPr>
              <a:t>Writing Books</a:t>
            </a:r>
            <a:endParaRPr lang="en-US" altLang="zh-CN" sz="3600" b="1" smtClean="0">
              <a:solidFill>
                <a:srgbClr val="333333"/>
              </a:solidFill>
              <a:ea typeface="HarmonyOS Sans SC" panose="00000500000000000000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06320" y="2158365"/>
            <a:ext cx="6834505" cy="207835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 smtClean="0">
                <a:solidFill>
                  <a:srgbClr val="333333"/>
                </a:solidFill>
                <a:ea typeface="HarmonyOS Sans SC" panose="00000500000000000000" pitchFamily="2" charset="-122"/>
              </a:rPr>
              <a:t>M - </a:t>
            </a:r>
            <a:r>
              <a:rPr lang="en-US" altLang="zh-CN" sz="3600" b="1" smtClean="0">
                <a:solidFill>
                  <a:srgbClr val="333333"/>
                </a:solidFill>
                <a:ea typeface="HarmonyOS Sans SC" panose="00000500000000000000" pitchFamily="2" charset="-122"/>
              </a:rPr>
              <a:t>Writing Books</a:t>
            </a:r>
            <a:endParaRPr lang="en-US" altLang="zh-CN" sz="3600" b="1" smtClean="0">
              <a:solidFill>
                <a:srgbClr val="333333"/>
              </a:solidFill>
              <a:ea typeface="HarmonyOS Sans SC" panose="00000500000000000000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28570" y="1691005"/>
            <a:ext cx="7134225" cy="337693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39475" y="2678517"/>
            <a:ext cx="55130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THANKS</a:t>
            </a:r>
            <a:endParaRPr lang="zh-CN" altLang="en-US" sz="9600" b="1" dirty="0">
              <a:solidFill>
                <a:schemeClr val="bg1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66335" y="4124908"/>
            <a:ext cx="24593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Montserrat SemiBold" panose="00000700000000000000" pitchFamily="2" charset="0"/>
                <a:ea typeface="黑体" panose="02010609060101010101" pitchFamily="49" charset="-122"/>
              </a:rPr>
              <a:t>AC.NOWCODER.COM</a:t>
            </a:r>
            <a:endParaRPr lang="zh-CN" altLang="en-US" sz="1600" b="1" dirty="0">
              <a:solidFill>
                <a:schemeClr val="bg1"/>
              </a:solidFill>
              <a:latin typeface="Montserrat SemiBold" panose="00000700000000000000" pitchFamily="2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333333"/>
                </a:solidFill>
                <a:ea typeface="HarmonyOS Sans SC" panose="00000500000000000000" pitchFamily="2" charset="-122"/>
                <a:sym typeface="+mn-ea"/>
              </a:rPr>
              <a:t>B - Tree Climber</a:t>
            </a:r>
            <a:endParaRPr lang="en-US" altLang="zh-CN" b="1" dirty="0">
              <a:solidFill>
                <a:srgbClr val="333333"/>
              </a:solidFill>
              <a:ea typeface="HarmonyOS Sans SC" panose="00000500000000000000" pitchFamily="2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28190" y="1795145"/>
            <a:ext cx="7959725" cy="26079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333333"/>
                </a:solidFill>
                <a:ea typeface="HarmonyOS Sans SC" panose="00000500000000000000" pitchFamily="2" charset="-122"/>
                <a:sym typeface="+mn-ea"/>
              </a:rPr>
              <a:t>B - Tree Climber</a:t>
            </a:r>
            <a:endParaRPr lang="en-US" altLang="zh-CN" b="1" dirty="0">
              <a:solidFill>
                <a:srgbClr val="333333"/>
              </a:solidFill>
              <a:ea typeface="HarmonyOS Sans SC" panose="00000500000000000000" pitchFamily="2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88870" y="1691005"/>
            <a:ext cx="7414260" cy="44564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333333"/>
                </a:solidFill>
                <a:ea typeface="HarmonyOS Sans SC" panose="00000500000000000000" pitchFamily="2" charset="-122"/>
                <a:sym typeface="+mn-ea"/>
              </a:rPr>
              <a:t>B - Tree Climber</a:t>
            </a:r>
            <a:endParaRPr lang="en-US" altLang="zh-CN" b="1" dirty="0">
              <a:solidFill>
                <a:srgbClr val="333333"/>
              </a:solidFill>
              <a:ea typeface="HarmonyOS Sans SC" panose="00000500000000000000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64790" y="1652905"/>
            <a:ext cx="6815616" cy="4456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333333"/>
                </a:solidFill>
                <a:ea typeface="HarmonyOS Sans SC" panose="00000500000000000000" pitchFamily="2" charset="-122"/>
                <a:sym typeface="+mn-ea"/>
              </a:rPr>
              <a:t>B - Tree Climber</a:t>
            </a:r>
            <a:endParaRPr lang="en-US" altLang="zh-CN" b="1" dirty="0">
              <a:solidFill>
                <a:srgbClr val="333333"/>
              </a:solidFill>
              <a:ea typeface="HarmonyOS Sans SC" panose="00000500000000000000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88235" y="2132330"/>
            <a:ext cx="7416000" cy="18452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333333"/>
                </a:solidFill>
                <a:ea typeface="HarmonyOS Sans SC" panose="00000500000000000000" pitchFamily="2" charset="-122"/>
              </a:rPr>
              <a:t>C - Beautiful sequence</a:t>
            </a:r>
            <a:endParaRPr lang="zh-CN" altLang="en-US" b="1" dirty="0">
              <a:solidFill>
                <a:srgbClr val="333333"/>
              </a:solidFill>
              <a:ea typeface="HarmonyOS Sans SC" panose="00000500000000000000" pitchFamily="2" charset="-122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43404"/>
            <a:ext cx="10515600" cy="2515780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333333"/>
                </a:solidFill>
                <a:ea typeface="HarmonyOS Sans SC" panose="00000500000000000000" pitchFamily="2" charset="-122"/>
              </a:rPr>
              <a:t>C - Beautiful sequence</a:t>
            </a:r>
            <a:endParaRPr lang="zh-CN" altLang="en-US" b="1" dirty="0">
              <a:solidFill>
                <a:srgbClr val="333333"/>
              </a:solidFill>
              <a:ea typeface="HarmonyOS Sans SC" panose="00000500000000000000" pitchFamily="2" charset="-122"/>
            </a:endParaRPr>
          </a:p>
        </p:txBody>
      </p:sp>
      <p:pic>
        <p:nvPicPr>
          <p:cNvPr id="6" name="内容占位符 5" descr="文本&#10;&#10;描述已自动生成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2" y="2358231"/>
            <a:ext cx="10125075" cy="3286125"/>
          </a:xfr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4785,&quot;width&quot;:12435}"/>
</p:tagLst>
</file>

<file path=ppt/tags/tag10.xml><?xml version="1.0" encoding="utf-8"?>
<p:tagLst xmlns:p="http://schemas.openxmlformats.org/presentationml/2006/main">
  <p:tag name="KSO_WPP_MARK_KEY" val="6f520658-8958-4cf2-9d50-2a88d6384507"/>
  <p:tag name="COMMONDATA" val="eyJoZGlkIjoiMzQwOWE3ZDlkYzE2NGYzZDY3OTVmYTU4N2Q4YzEwZTMifQ=="/>
</p:tagLst>
</file>

<file path=ppt/tags/tag2.xml><?xml version="1.0" encoding="utf-8"?>
<p:tagLst xmlns:p="http://schemas.openxmlformats.org/presentationml/2006/main">
  <p:tag name="KSO_WM_UNIT_PLACING_PICTURE_USER_VIEWPORT" val="{&quot;height&quot;:420,&quot;width&quot;:240}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">
      <a:majorFont>
        <a:latin typeface="Times New Roman"/>
        <a:ea typeface="Source Han Sans Bold"/>
        <a:cs typeface=""/>
      </a:majorFont>
      <a:minorFont>
        <a:latin typeface="Times New Roman"/>
        <a:ea typeface="Source Han Sans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994</Words>
  <Application>WPS 演示</Application>
  <PresentationFormat>宽屏</PresentationFormat>
  <Paragraphs>94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7" baseType="lpstr">
      <vt:lpstr>Arial</vt:lpstr>
      <vt:lpstr>宋体</vt:lpstr>
      <vt:lpstr>Wingdings</vt:lpstr>
      <vt:lpstr>HarmonyOS Sans SC</vt:lpstr>
      <vt:lpstr>微软雅黑</vt:lpstr>
      <vt:lpstr>Arial Unicode MS</vt:lpstr>
      <vt:lpstr>Source Han Sans Bold</vt:lpstr>
      <vt:lpstr>Segoe Print</vt:lpstr>
      <vt:lpstr>Times New Roman</vt:lpstr>
      <vt:lpstr>Source Han Sans Medium</vt:lpstr>
      <vt:lpstr>Calibri</vt:lpstr>
      <vt:lpstr>Cambria Math</vt:lpstr>
      <vt:lpstr>Montserrat SemiBold</vt:lpstr>
      <vt:lpstr>黑体</vt:lpstr>
      <vt:lpstr>等线</vt:lpstr>
      <vt:lpstr>Constantia</vt:lpstr>
      <vt:lpstr>Consolas</vt:lpstr>
      <vt:lpstr>cmdysj</vt:lpstr>
      <vt:lpstr>自定义设计方案</vt:lpstr>
      <vt:lpstr>PowerPoint 演示文稿</vt:lpstr>
      <vt:lpstr>A-Random Addition</vt:lpstr>
      <vt:lpstr>A-Random Addition</vt:lpstr>
      <vt:lpstr>B-Tree Climber</vt:lpstr>
      <vt:lpstr>B-Tree Climber</vt:lpstr>
      <vt:lpstr>B-Tree Climber</vt:lpstr>
      <vt:lpstr>B-Tree Climber</vt:lpstr>
      <vt:lpstr>C-Beautiful sequence</vt:lpstr>
      <vt:lpstr>C-Beautiful sequence</vt:lpstr>
      <vt:lpstr>G-Cyperation</vt:lpstr>
      <vt:lpstr>G-Cyperation</vt:lpstr>
      <vt:lpstr>G-Cyperation</vt:lpstr>
      <vt:lpstr>G-Cyperation</vt:lpstr>
      <vt:lpstr>G-Cyperation</vt:lpstr>
      <vt:lpstr>G-Cyperation</vt:lpstr>
      <vt:lpstr>G-Cyperation</vt:lpstr>
      <vt:lpstr>E-Star wars</vt:lpstr>
      <vt:lpstr>E-Star wars</vt:lpstr>
      <vt:lpstr>F-Counting sequences</vt:lpstr>
      <vt:lpstr>F-Counting sequences</vt:lpstr>
      <vt:lpstr>G-Cyperation</vt:lpstr>
      <vt:lpstr>G-Cyperation</vt:lpstr>
      <vt:lpstr>G-Cyperation</vt:lpstr>
      <vt:lpstr>H-Mountain View</vt:lpstr>
      <vt:lpstr>H-Mountain View</vt:lpstr>
      <vt:lpstr>PowerPoint 演示文稿</vt:lpstr>
      <vt:lpstr>I-We love strings</vt:lpstr>
      <vt:lpstr>I-We love strings</vt:lpstr>
      <vt:lpstr>J-Is it a tree</vt:lpstr>
      <vt:lpstr>J-Is it a tree</vt:lpstr>
      <vt:lpstr>J-Is it a tree</vt:lpstr>
      <vt:lpstr>K-Set</vt:lpstr>
      <vt:lpstr>K-Set</vt:lpstr>
      <vt:lpstr>L-Misaka Mikoto’s dynamic KMP problem</vt:lpstr>
      <vt:lpstr>L-Misaka Mikoto’s dynamic KMP problem</vt:lpstr>
      <vt:lpstr>M-Writing Books</vt:lpstr>
      <vt:lpstr>M-Writing Books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1078936560@qq.com</dc:creator>
  <cp:lastModifiedBy>Kevin</cp:lastModifiedBy>
  <cp:revision>86</cp:revision>
  <dcterms:created xsi:type="dcterms:W3CDTF">2023-06-21T10:13:00Z</dcterms:created>
  <dcterms:modified xsi:type="dcterms:W3CDTF">2023-08-07T07:36:59Z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6C1126DB966B4B7889C949B114824101_12</vt:lpwstr>
  </property>
  <property fmtid="{D5CDD505-2E9C-101B-9397-08002B2CF9AE}" pid="3" name="KSOProductBuildVer">
    <vt:lpwstr>2052-11.1.0.14309</vt:lpwstr>
  </property>
</Properties>
</file>